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Old Standard TT"/>
      <p:regular r:id="rId16"/>
      <p:bold r:id="rId17"/>
      <p: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OldStandardTT-bold.fntdata"/><Relationship Id="rId16" Type="http://schemas.openxmlformats.org/officeDocument/2006/relationships/font" Target="fonts/OldStandardTT-regular.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ldStandardT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628d20e7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628d20e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90357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9035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e6267d78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e6267d78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6267d78d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6267d78d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53738fc2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53738fc2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e53738fc25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e53738fc25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628d20e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628d20e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628d20e7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628d20e7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7728000" cy="134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P300 SPELLER</a:t>
            </a:r>
            <a:endParaRPr/>
          </a:p>
          <a:p>
            <a:pPr indent="0" lvl="0" marL="0" rtl="0" algn="l">
              <a:spcBef>
                <a:spcPts val="0"/>
              </a:spcBef>
              <a:spcAft>
                <a:spcPts val="0"/>
              </a:spcAft>
              <a:buNone/>
            </a:pPr>
            <a:r>
              <a:t/>
            </a:r>
            <a:endParaRPr/>
          </a:p>
        </p:txBody>
      </p:sp>
      <p:sp>
        <p:nvSpPr>
          <p:cNvPr id="60" name="Google Shape;60;p13"/>
          <p:cNvSpPr txBox="1"/>
          <p:nvPr>
            <p:ph idx="1" type="subTitle"/>
          </p:nvPr>
        </p:nvSpPr>
        <p:spPr>
          <a:xfrm>
            <a:off x="1530425" y="3109474"/>
            <a:ext cx="5298300" cy="17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Apoorva Kumar</a:t>
            </a:r>
            <a:endParaRPr/>
          </a:p>
          <a:p>
            <a:pPr indent="0" lvl="0" marL="0" rtl="0" algn="l">
              <a:spcBef>
                <a:spcPts val="0"/>
              </a:spcBef>
              <a:spcAft>
                <a:spcPts val="0"/>
              </a:spcAft>
              <a:buNone/>
            </a:pPr>
            <a:r>
              <a:rPr lang="en"/>
              <a:t>Harshita Priyadarshi</a:t>
            </a:r>
            <a:endParaRPr/>
          </a:p>
          <a:p>
            <a:pPr indent="0" lvl="0" marL="0" rtl="0" algn="l">
              <a:spcBef>
                <a:spcPts val="0"/>
              </a:spcBef>
              <a:spcAft>
                <a:spcPts val="0"/>
              </a:spcAft>
              <a:buNone/>
            </a:pPr>
            <a:r>
              <a:rPr lang="en"/>
              <a:t>Kusum Joshi</a:t>
            </a:r>
            <a:endParaRPr/>
          </a:p>
          <a:p>
            <a:pPr indent="0" lvl="0" marL="0" rtl="0" algn="l">
              <a:spcBef>
                <a:spcPts val="0"/>
              </a:spcBef>
              <a:spcAft>
                <a:spcPts val="0"/>
              </a:spcAft>
              <a:buNone/>
            </a:pPr>
            <a:r>
              <a:rPr lang="en"/>
              <a:t>Prerna Mohan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2"/>
          <p:cNvPicPr preferRelativeResize="0"/>
          <p:nvPr/>
        </p:nvPicPr>
        <p:blipFill>
          <a:blip r:embed="rId3">
            <a:alphaModFix/>
          </a:blip>
          <a:stretch>
            <a:fillRect/>
          </a:stretch>
        </p:blipFill>
        <p:spPr>
          <a:xfrm>
            <a:off x="1192350" y="152400"/>
            <a:ext cx="6759293" cy="4838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188025" y="0"/>
            <a:ext cx="4045200" cy="88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3700"/>
              <a:t>P300 SPELLER</a:t>
            </a:r>
            <a:endParaRPr b="1" sz="3700"/>
          </a:p>
        </p:txBody>
      </p:sp>
      <p:sp>
        <p:nvSpPr>
          <p:cNvPr id="66" name="Google Shape;66;p14"/>
          <p:cNvSpPr txBox="1"/>
          <p:nvPr>
            <p:ph idx="1" type="subTitle"/>
          </p:nvPr>
        </p:nvSpPr>
        <p:spPr>
          <a:xfrm>
            <a:off x="-97100" y="1155100"/>
            <a:ext cx="4045200" cy="38676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600"/>
              </a:spcBef>
              <a:spcAft>
                <a:spcPts val="0"/>
              </a:spcAft>
              <a:buSzPts val="1600"/>
              <a:buFont typeface="Arial"/>
              <a:buChar char="●"/>
            </a:pPr>
            <a:r>
              <a:rPr lang="en" sz="1600">
                <a:latin typeface="Arial"/>
                <a:ea typeface="Arial"/>
                <a:cs typeface="Arial"/>
                <a:sym typeface="Arial"/>
              </a:rPr>
              <a:t>The </a:t>
            </a:r>
            <a:r>
              <a:rPr b="1" lang="en" sz="1600">
                <a:latin typeface="Arial"/>
                <a:ea typeface="Arial"/>
                <a:cs typeface="Arial"/>
                <a:sym typeface="Arial"/>
              </a:rPr>
              <a:t>P300 speller</a:t>
            </a:r>
            <a:r>
              <a:rPr lang="en" sz="1600">
                <a:latin typeface="Arial"/>
                <a:ea typeface="Arial"/>
                <a:cs typeface="Arial"/>
                <a:sym typeface="Arial"/>
              </a:rPr>
              <a:t> is a type of brain writer that types characters using a </a:t>
            </a:r>
            <a:r>
              <a:rPr b="1" lang="en" sz="1600">
                <a:latin typeface="Arial"/>
                <a:ea typeface="Arial"/>
                <a:cs typeface="Arial"/>
                <a:sym typeface="Arial"/>
              </a:rPr>
              <a:t>P300</a:t>
            </a:r>
            <a:r>
              <a:rPr lang="en" sz="1600">
                <a:latin typeface="Arial"/>
                <a:ea typeface="Arial"/>
                <a:cs typeface="Arial"/>
                <a:sym typeface="Arial"/>
              </a:rPr>
              <a:t> component derived from characters that flash randomly in a letter matrix (Farwell and Donchin, 1988).</a:t>
            </a:r>
            <a:endParaRPr sz="1600">
              <a:latin typeface="Arial"/>
              <a:ea typeface="Arial"/>
              <a:cs typeface="Arial"/>
              <a:sym typeface="Arial"/>
            </a:endParaRPr>
          </a:p>
          <a:p>
            <a:pPr indent="-330200" lvl="0" marL="457200" rtl="0" algn="l">
              <a:lnSpc>
                <a:spcPct val="115000"/>
              </a:lnSpc>
              <a:spcBef>
                <a:spcPts val="0"/>
              </a:spcBef>
              <a:spcAft>
                <a:spcPts val="0"/>
              </a:spcAft>
              <a:buSzPts val="1600"/>
              <a:buFont typeface="Arial"/>
              <a:buChar char="●"/>
            </a:pPr>
            <a:r>
              <a:rPr lang="en" sz="1600">
                <a:latin typeface="Arial"/>
                <a:ea typeface="Arial"/>
                <a:cs typeface="Arial"/>
                <a:sym typeface="Arial"/>
              </a:rPr>
              <a:t>A visual paradigm based P300 speller system consists of several stages: stimulating a subject by presenting a P300 display paradigm matrix; recording the EEG; signal preprocessing; feature extraction and classification.</a:t>
            </a:r>
            <a:endParaRPr sz="1600">
              <a:latin typeface="Arial"/>
              <a:ea typeface="Arial"/>
              <a:cs typeface="Arial"/>
              <a:sym typeface="Arial"/>
            </a:endParaRPr>
          </a:p>
          <a:p>
            <a:pPr indent="-241300" lvl="0" marL="457200" rtl="0" algn="l">
              <a:lnSpc>
                <a:spcPct val="115000"/>
              </a:lnSpc>
              <a:spcBef>
                <a:spcPts val="0"/>
              </a:spcBef>
              <a:spcAft>
                <a:spcPts val="0"/>
              </a:spcAft>
              <a:buSzPts val="200"/>
              <a:buFont typeface="Arial"/>
              <a:buChar char="●"/>
            </a:pPr>
            <a:r>
              <a:t/>
            </a:r>
            <a:endParaRPr sz="200">
              <a:latin typeface="Arial"/>
              <a:ea typeface="Arial"/>
              <a:cs typeface="Arial"/>
              <a:sym typeface="Arial"/>
            </a:endParaRPr>
          </a:p>
          <a:p>
            <a:pPr indent="0" lvl="0" marL="457200" rtl="0" algn="ctr">
              <a:spcBef>
                <a:spcPts val="0"/>
              </a:spcBef>
              <a:spcAft>
                <a:spcPts val="0"/>
              </a:spcAft>
              <a:buNone/>
            </a:pPr>
            <a:r>
              <a:t/>
            </a:r>
            <a:endParaRPr sz="900"/>
          </a:p>
        </p:txBody>
      </p:sp>
      <p:sp>
        <p:nvSpPr>
          <p:cNvPr id="67" name="Google Shape;67;p14"/>
          <p:cNvSpPr txBox="1"/>
          <p:nvPr>
            <p:ph idx="2" type="body"/>
          </p:nvPr>
        </p:nvSpPr>
        <p:spPr>
          <a:xfrm>
            <a:off x="4939500" y="564050"/>
            <a:ext cx="3837000" cy="26994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t/>
            </a:r>
            <a:endParaRPr sz="2500">
              <a:solidFill>
                <a:schemeClr val="dk1"/>
              </a:solidFill>
              <a:latin typeface="Arial"/>
              <a:ea typeface="Arial"/>
              <a:cs typeface="Arial"/>
              <a:sym typeface="Arial"/>
            </a:endParaRPr>
          </a:p>
          <a:p>
            <a:pPr indent="0" lvl="0" marL="0" rtl="0" algn="l">
              <a:spcBef>
                <a:spcPts val="600"/>
              </a:spcBef>
              <a:spcAft>
                <a:spcPts val="0"/>
              </a:spcAft>
              <a:buNone/>
            </a:pPr>
            <a:r>
              <a:t/>
            </a:r>
            <a:endParaRPr sz="2500">
              <a:solidFill>
                <a:srgbClr val="FFFFFF"/>
              </a:solidFill>
              <a:latin typeface="Arial"/>
              <a:ea typeface="Arial"/>
              <a:cs typeface="Arial"/>
              <a:sym typeface="Arial"/>
            </a:endParaRPr>
          </a:p>
          <a:p>
            <a:pPr indent="0" lvl="0" marL="0" rtl="0" algn="l">
              <a:spcBef>
                <a:spcPts val="600"/>
              </a:spcBef>
              <a:spcAft>
                <a:spcPts val="0"/>
              </a:spcAft>
              <a:buNone/>
            </a:pPr>
            <a:r>
              <a:t/>
            </a:r>
            <a:endParaRPr sz="2400">
              <a:solidFill>
                <a:srgbClr val="FFFFFF"/>
              </a:solidFill>
              <a:latin typeface="Arial"/>
              <a:ea typeface="Arial"/>
              <a:cs typeface="Arial"/>
              <a:sym typeface="Arial"/>
            </a:endParaRPr>
          </a:p>
          <a:p>
            <a:pPr indent="0" lvl="0" marL="0" rtl="0" algn="l">
              <a:spcBef>
                <a:spcPts val="600"/>
              </a:spcBef>
              <a:spcAft>
                <a:spcPts val="0"/>
              </a:spcAft>
              <a:buNone/>
            </a:pPr>
            <a:r>
              <a:t/>
            </a:r>
            <a:endParaRPr>
              <a:solidFill>
                <a:srgbClr val="FFFFFF"/>
              </a:solidFill>
            </a:endParaRPr>
          </a:p>
        </p:txBody>
      </p:sp>
      <p:pic>
        <p:nvPicPr>
          <p:cNvPr id="68" name="Google Shape;68;p14"/>
          <p:cNvPicPr preferRelativeResize="0"/>
          <p:nvPr/>
        </p:nvPicPr>
        <p:blipFill>
          <a:blip r:embed="rId3">
            <a:alphaModFix/>
          </a:blip>
          <a:stretch>
            <a:fillRect/>
          </a:stretch>
        </p:blipFill>
        <p:spPr>
          <a:xfrm>
            <a:off x="3857175" y="0"/>
            <a:ext cx="5286825"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74" name="Google Shape;74;p15"/>
          <p:cNvPicPr preferRelativeResize="0"/>
          <p:nvPr/>
        </p:nvPicPr>
        <p:blipFill>
          <a:blip r:embed="rId3">
            <a:alphaModFix/>
          </a:blip>
          <a:stretch>
            <a:fillRect/>
          </a:stretch>
        </p:blipFill>
        <p:spPr>
          <a:xfrm>
            <a:off x="4362675" y="359425"/>
            <a:ext cx="4706950" cy="4474225"/>
          </a:xfrm>
          <a:prstGeom prst="rect">
            <a:avLst/>
          </a:prstGeom>
          <a:noFill/>
          <a:ln>
            <a:noFill/>
          </a:ln>
        </p:spPr>
      </p:pic>
      <p:pic>
        <p:nvPicPr>
          <p:cNvPr id="75" name="Google Shape;75;p15"/>
          <p:cNvPicPr preferRelativeResize="0"/>
          <p:nvPr/>
        </p:nvPicPr>
        <p:blipFill>
          <a:blip r:embed="rId4">
            <a:alphaModFix/>
          </a:blip>
          <a:stretch>
            <a:fillRect/>
          </a:stretch>
        </p:blipFill>
        <p:spPr>
          <a:xfrm>
            <a:off x="7572700" y="477800"/>
            <a:ext cx="1385375" cy="954676"/>
          </a:xfrm>
          <a:prstGeom prst="rect">
            <a:avLst/>
          </a:prstGeom>
          <a:noFill/>
          <a:ln>
            <a:noFill/>
          </a:ln>
        </p:spPr>
      </p:pic>
      <p:pic>
        <p:nvPicPr>
          <p:cNvPr id="76" name="Google Shape;76;p15"/>
          <p:cNvPicPr preferRelativeResize="0"/>
          <p:nvPr/>
        </p:nvPicPr>
        <p:blipFill>
          <a:blip r:embed="rId5">
            <a:alphaModFix/>
          </a:blip>
          <a:stretch>
            <a:fillRect/>
          </a:stretch>
        </p:blipFill>
        <p:spPr>
          <a:xfrm>
            <a:off x="0" y="359425"/>
            <a:ext cx="4251125" cy="4474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lt1"/>
                </a:solidFill>
              </a:rPr>
              <a:t>The 3-D P300 speller elicited higher amplitudes of P300 waveforms than the traditional 2-D P300 speller. The online experimental results showed that the classification accuracy and the ITR were significantly improved with the 3-D P300 speller. We also found that the user workload of the 3-D P300 speller was significantly lower than that of the 2-D P300 speller</a:t>
            </a:r>
            <a:endParaRPr sz="1300">
              <a:solidFill>
                <a:schemeClr val="lt1"/>
              </a:solidFill>
            </a:endParaRPr>
          </a:p>
        </p:txBody>
      </p:sp>
      <p:pic>
        <p:nvPicPr>
          <p:cNvPr id="82" name="Google Shape;82;p16"/>
          <p:cNvPicPr preferRelativeResize="0"/>
          <p:nvPr/>
        </p:nvPicPr>
        <p:blipFill>
          <a:blip r:embed="rId3">
            <a:alphaModFix/>
          </a:blip>
          <a:stretch>
            <a:fillRect/>
          </a:stretch>
        </p:blipFill>
        <p:spPr>
          <a:xfrm>
            <a:off x="6094250" y="796900"/>
            <a:ext cx="2955725" cy="4090800"/>
          </a:xfrm>
          <a:prstGeom prst="rect">
            <a:avLst/>
          </a:prstGeom>
          <a:noFill/>
          <a:ln>
            <a:noFill/>
          </a:ln>
        </p:spPr>
      </p:pic>
      <p:sp>
        <p:nvSpPr>
          <p:cNvPr id="83" name="Google Shape;83;p16"/>
          <p:cNvSpPr txBox="1"/>
          <p:nvPr/>
        </p:nvSpPr>
        <p:spPr>
          <a:xfrm>
            <a:off x="2181350" y="322250"/>
            <a:ext cx="255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Old Standard TT"/>
                <a:ea typeface="Old Standard TT"/>
                <a:cs typeface="Old Standard TT"/>
                <a:sym typeface="Old Standard TT"/>
              </a:rPr>
              <a:t>3-D P300 SPELLER</a:t>
            </a:r>
            <a:endParaRPr sz="1600">
              <a:solidFill>
                <a:schemeClr val="lt1"/>
              </a:solidFill>
              <a:latin typeface="Old Standard TT"/>
              <a:ea typeface="Old Standard TT"/>
              <a:cs typeface="Old Standard TT"/>
              <a:sym typeface="Old Standard T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t>Environmental setup</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Mysql----- database</a:t>
            </a:r>
            <a:endParaRPr sz="1300"/>
          </a:p>
          <a:p>
            <a:pPr indent="0" lvl="0" marL="0" rtl="0" algn="l">
              <a:spcBef>
                <a:spcPts val="0"/>
              </a:spcBef>
              <a:spcAft>
                <a:spcPts val="0"/>
              </a:spcAft>
              <a:buClr>
                <a:schemeClr val="dk1"/>
              </a:buClr>
              <a:buSzPts val="1100"/>
              <a:buFont typeface="Arial"/>
              <a:buNone/>
            </a:pPr>
            <a:r>
              <a:rPr lang="en" sz="1300"/>
              <a:t>Heroku-----server</a:t>
            </a:r>
            <a:endParaRPr sz="1300"/>
          </a:p>
          <a:p>
            <a:pPr indent="0" lvl="0" marL="0" rtl="0" algn="l">
              <a:spcBef>
                <a:spcPts val="0"/>
              </a:spcBef>
              <a:spcAft>
                <a:spcPts val="0"/>
              </a:spcAft>
              <a:buClr>
                <a:schemeClr val="dk1"/>
              </a:buClr>
              <a:buSzPts val="1100"/>
              <a:buFont typeface="Arial"/>
              <a:buNone/>
            </a:pPr>
            <a:r>
              <a:rPr lang="en" sz="1300"/>
              <a:t>Node.js---backend</a:t>
            </a:r>
            <a:endParaRPr sz="1300"/>
          </a:p>
          <a:p>
            <a:pPr indent="0" lvl="0" marL="0" rtl="0" algn="l">
              <a:spcBef>
                <a:spcPts val="0"/>
              </a:spcBef>
              <a:spcAft>
                <a:spcPts val="0"/>
              </a:spcAft>
              <a:buNone/>
            </a:pPr>
            <a:r>
              <a:rPr lang="en" sz="1300"/>
              <a:t>React---frontend</a:t>
            </a:r>
            <a:endParaRPr sz="1300"/>
          </a:p>
        </p:txBody>
      </p:sp>
      <p:sp>
        <p:nvSpPr>
          <p:cNvPr id="89" name="Google Shape;89;p17"/>
          <p:cNvSpPr txBox="1"/>
          <p:nvPr/>
        </p:nvSpPr>
        <p:spPr>
          <a:xfrm>
            <a:off x="2202650" y="110850"/>
            <a:ext cx="3891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Old Standard TT"/>
                <a:ea typeface="Old Standard TT"/>
                <a:cs typeface="Old Standard TT"/>
                <a:sym typeface="Old Standard TT"/>
              </a:rPr>
              <a:t>IMPLEMENTATION OF P300 SPELLER</a:t>
            </a:r>
            <a:endParaRPr sz="1500">
              <a:solidFill>
                <a:schemeClr val="lt1"/>
              </a:solidFill>
              <a:latin typeface="Old Standard TT"/>
              <a:ea typeface="Old Standard TT"/>
              <a:cs typeface="Old Standard TT"/>
              <a:sym typeface="Old Standard TT"/>
            </a:endParaRPr>
          </a:p>
        </p:txBody>
      </p:sp>
      <p:pic>
        <p:nvPicPr>
          <p:cNvPr id="90" name="Google Shape;90;p17"/>
          <p:cNvPicPr preferRelativeResize="0"/>
          <p:nvPr/>
        </p:nvPicPr>
        <p:blipFill>
          <a:blip r:embed="rId3">
            <a:alphaModFix/>
          </a:blip>
          <a:stretch>
            <a:fillRect/>
          </a:stretch>
        </p:blipFill>
        <p:spPr>
          <a:xfrm>
            <a:off x="2850625" y="743650"/>
            <a:ext cx="6120275" cy="4184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491225" y="1631400"/>
            <a:ext cx="4020300" cy="21357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highlight>
                  <a:srgbClr val="FFFFFF"/>
                </a:highlight>
                <a:latin typeface="Arial"/>
                <a:ea typeface="Arial"/>
                <a:cs typeface="Arial"/>
                <a:sym typeface="Arial"/>
              </a:rPr>
              <a:t>Heroku is a container-based cloud Platform as a Service (PaaS). Developers use Heroku to deploy, manage, and scale modern apps. Heroku is fully managed, giving developers the freedom to focus on their core product without the distraction of maintaining servers, hardware, or infrastructure.</a:t>
            </a:r>
            <a:endParaRPr sz="1400">
              <a:solidFill>
                <a:schemeClr val="dk1"/>
              </a:solidFill>
              <a:highlight>
                <a:srgbClr val="FFFFFF"/>
              </a:highlight>
              <a:latin typeface="Arial"/>
              <a:ea typeface="Arial"/>
              <a:cs typeface="Arial"/>
              <a:sym typeface="Arial"/>
            </a:endParaRPr>
          </a:p>
          <a:p>
            <a:pPr indent="0" lvl="0" marL="0" rtl="0" algn="l">
              <a:spcBef>
                <a:spcPts val="1200"/>
              </a:spcBef>
              <a:spcAft>
                <a:spcPts val="0"/>
              </a:spcAft>
              <a:buNone/>
            </a:pPr>
            <a:r>
              <a:t/>
            </a:r>
            <a:endParaRPr/>
          </a:p>
        </p:txBody>
      </p:sp>
      <p:sp>
        <p:nvSpPr>
          <p:cNvPr id="96" name="Google Shape;96;p18"/>
          <p:cNvSpPr txBox="1"/>
          <p:nvPr/>
        </p:nvSpPr>
        <p:spPr>
          <a:xfrm>
            <a:off x="0" y="0"/>
            <a:ext cx="4199100" cy="70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3400" u="sng">
                <a:solidFill>
                  <a:schemeClr val="dk1"/>
                </a:solidFill>
              </a:rPr>
              <a:t>HEROKU SERVER</a:t>
            </a:r>
            <a:endParaRPr b="1" sz="3400" u="sng">
              <a:solidFill>
                <a:schemeClr val="dk1"/>
              </a:solidFill>
            </a:endParaRPr>
          </a:p>
        </p:txBody>
      </p:sp>
      <p:pic>
        <p:nvPicPr>
          <p:cNvPr id="97" name="Google Shape;97;p18"/>
          <p:cNvPicPr preferRelativeResize="0"/>
          <p:nvPr/>
        </p:nvPicPr>
        <p:blipFill>
          <a:blip r:embed="rId3">
            <a:alphaModFix/>
          </a:blip>
          <a:stretch>
            <a:fillRect/>
          </a:stretch>
        </p:blipFill>
        <p:spPr>
          <a:xfrm>
            <a:off x="4694075" y="1489825"/>
            <a:ext cx="4327676" cy="21638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nvSpPr>
        <p:spPr>
          <a:xfrm>
            <a:off x="2621975" y="0"/>
            <a:ext cx="3000000" cy="70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3400" u="sng">
                <a:solidFill>
                  <a:schemeClr val="dk1"/>
                </a:solidFill>
              </a:rPr>
              <a:t>NODE.JS</a:t>
            </a:r>
            <a:endParaRPr b="1" sz="3400" u="sng">
              <a:solidFill>
                <a:schemeClr val="dk1"/>
              </a:solidFill>
            </a:endParaRPr>
          </a:p>
        </p:txBody>
      </p:sp>
      <p:sp>
        <p:nvSpPr>
          <p:cNvPr id="103" name="Google Shape;103;p19"/>
          <p:cNvSpPr txBox="1"/>
          <p:nvPr/>
        </p:nvSpPr>
        <p:spPr>
          <a:xfrm>
            <a:off x="6144000" y="1105050"/>
            <a:ext cx="30000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800">
                <a:solidFill>
                  <a:schemeClr val="dk1"/>
                </a:solidFill>
              </a:rPr>
              <a:t>First step is to install npm.</a:t>
            </a:r>
            <a:endParaRPr b="1" sz="1800">
              <a:solidFill>
                <a:schemeClr val="dk1"/>
              </a:solidFill>
            </a:endParaRPr>
          </a:p>
        </p:txBody>
      </p:sp>
      <p:sp>
        <p:nvSpPr>
          <p:cNvPr id="104" name="Google Shape;104;p19"/>
          <p:cNvSpPr txBox="1"/>
          <p:nvPr/>
        </p:nvSpPr>
        <p:spPr>
          <a:xfrm>
            <a:off x="6144000" y="2120650"/>
            <a:ext cx="30000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800">
                <a:solidFill>
                  <a:srgbClr val="32485D"/>
                </a:solidFill>
              </a:rPr>
              <a:t>Then we need to set up a tool called Express.</a:t>
            </a:r>
            <a:endParaRPr b="1" sz="1800">
              <a:solidFill>
                <a:srgbClr val="32485D"/>
              </a:solidFill>
            </a:endParaRPr>
          </a:p>
        </p:txBody>
      </p:sp>
      <p:sp>
        <p:nvSpPr>
          <p:cNvPr id="105" name="Google Shape;105;p19"/>
          <p:cNvSpPr txBox="1"/>
          <p:nvPr/>
        </p:nvSpPr>
        <p:spPr>
          <a:xfrm>
            <a:off x="6144000" y="3136250"/>
            <a:ext cx="3000000" cy="78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800">
                <a:solidFill>
                  <a:srgbClr val="32485D"/>
                </a:solidFill>
                <a:highlight>
                  <a:srgbClr val="F2FCFF"/>
                </a:highlight>
              </a:rPr>
              <a:t>Then, we start the server using Express.</a:t>
            </a:r>
            <a:endParaRPr b="1" sz="1800">
              <a:solidFill>
                <a:srgbClr val="32485D"/>
              </a:solidFill>
              <a:highlight>
                <a:srgbClr val="F2FCFF"/>
              </a:highlight>
            </a:endParaRPr>
          </a:p>
        </p:txBody>
      </p:sp>
      <p:sp>
        <p:nvSpPr>
          <p:cNvPr id="106" name="Google Shape;106;p19"/>
          <p:cNvSpPr txBox="1"/>
          <p:nvPr/>
        </p:nvSpPr>
        <p:spPr>
          <a:xfrm>
            <a:off x="6228450" y="4058550"/>
            <a:ext cx="3000000" cy="9051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1200"/>
              </a:spcBef>
              <a:spcAft>
                <a:spcPts val="1200"/>
              </a:spcAft>
              <a:buNone/>
            </a:pPr>
            <a:r>
              <a:rPr b="1" lang="en" sz="1800">
                <a:solidFill>
                  <a:schemeClr val="dk1"/>
                </a:solidFill>
                <a:highlight>
                  <a:srgbClr val="FFFFFF"/>
                </a:highlight>
              </a:rPr>
              <a:t>Deploying Application to Heroku</a:t>
            </a:r>
            <a:endParaRPr b="1" sz="1800">
              <a:solidFill>
                <a:schemeClr val="dk1"/>
              </a:solidFill>
              <a:highlight>
                <a:srgbClr val="FFFFFF"/>
              </a:highlight>
            </a:endParaRPr>
          </a:p>
        </p:txBody>
      </p:sp>
      <p:sp>
        <p:nvSpPr>
          <p:cNvPr id="107" name="Google Shape;107;p19"/>
          <p:cNvSpPr txBox="1"/>
          <p:nvPr/>
        </p:nvSpPr>
        <p:spPr>
          <a:xfrm>
            <a:off x="964425" y="576625"/>
            <a:ext cx="3988200" cy="477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2400">
                <a:solidFill>
                  <a:schemeClr val="dk1"/>
                </a:solidFill>
                <a:highlight>
                  <a:srgbClr val="93A299"/>
                </a:highlight>
              </a:rPr>
              <a:t>Node.js is an open-source, cross-platform, back-end JavaScript runtime environment that runs on the V8 engine and executes JavaScript code outside a web browser.JavaScript is a client-side language, but Node.js allows it to be used for server-side as well.</a:t>
            </a:r>
            <a:endParaRPr sz="2400">
              <a:solidFill>
                <a:srgbClr val="93A299"/>
              </a:solidFill>
            </a:endParaRPr>
          </a:p>
          <a:p>
            <a:pPr indent="0" lvl="0" marL="0" rtl="0" algn="l">
              <a:lnSpc>
                <a:spcPct val="115000"/>
              </a:lnSpc>
              <a:spcBef>
                <a:spcPts val="1200"/>
              </a:spcBef>
              <a:spcAft>
                <a:spcPts val="1200"/>
              </a:spcAft>
              <a:buNone/>
            </a:pPr>
            <a:r>
              <a:rPr lang="en" sz="1250">
                <a:solidFill>
                  <a:schemeClr val="dk1"/>
                </a:solidFill>
              </a:rPr>
              <a:t> </a:t>
            </a:r>
            <a:endParaRPr sz="125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490250" y="526350"/>
            <a:ext cx="7640100" cy="4090800"/>
          </a:xfrm>
          <a:prstGeom prst="rect">
            <a:avLst/>
          </a:prstGeom>
        </p:spPr>
        <p:txBody>
          <a:bodyPr anchorCtr="0" anchor="ctr" bIns="91425" lIns="91425" spcFirstLastPara="1" rIns="91425" wrap="square" tIns="91425">
            <a:noAutofit/>
          </a:bodyPr>
          <a:lstStyle/>
          <a:p>
            <a:pPr indent="0" lvl="0" marL="0" rtl="0" algn="l">
              <a:lnSpc>
                <a:spcPct val="115000"/>
              </a:lnSpc>
              <a:spcBef>
                <a:spcPts val="500"/>
              </a:spcBef>
              <a:spcAft>
                <a:spcPts val="0"/>
              </a:spcAft>
              <a:buNone/>
            </a:pPr>
            <a:r>
              <a:rPr lang="en" sz="2000">
                <a:solidFill>
                  <a:srgbClr val="93A299"/>
                </a:solidFill>
                <a:highlight>
                  <a:srgbClr val="FFE599"/>
                </a:highlight>
                <a:latin typeface="Arial"/>
                <a:ea typeface="Arial"/>
                <a:cs typeface="Arial"/>
                <a:sym typeface="Arial"/>
              </a:rPr>
              <a:t>KNOWLEDGE REPOSITORY</a:t>
            </a:r>
            <a:endParaRPr sz="2000">
              <a:solidFill>
                <a:srgbClr val="93A299"/>
              </a:solidFill>
              <a:highlight>
                <a:srgbClr val="FFE599"/>
              </a:highlight>
              <a:latin typeface="Arial"/>
              <a:ea typeface="Arial"/>
              <a:cs typeface="Arial"/>
              <a:sym typeface="Arial"/>
            </a:endParaRPr>
          </a:p>
          <a:p>
            <a:pPr indent="0" lvl="0" marL="457200" rtl="0" algn="l">
              <a:lnSpc>
                <a:spcPct val="115000"/>
              </a:lnSpc>
              <a:spcBef>
                <a:spcPts val="500"/>
              </a:spcBef>
              <a:spcAft>
                <a:spcPts val="0"/>
              </a:spcAft>
              <a:buNone/>
            </a:pPr>
            <a:r>
              <a:t/>
            </a:r>
            <a:endParaRPr sz="1500">
              <a:solidFill>
                <a:schemeClr val="lt1"/>
              </a:solidFill>
              <a:latin typeface="Arial"/>
              <a:ea typeface="Arial"/>
              <a:cs typeface="Arial"/>
              <a:sym typeface="Arial"/>
            </a:endParaRPr>
          </a:p>
          <a:p>
            <a:pPr indent="-323850" lvl="0" marL="457200" rtl="0" algn="l">
              <a:lnSpc>
                <a:spcPct val="115000"/>
              </a:lnSpc>
              <a:spcBef>
                <a:spcPts val="500"/>
              </a:spcBef>
              <a:spcAft>
                <a:spcPts val="0"/>
              </a:spcAft>
              <a:buClr>
                <a:schemeClr val="lt1"/>
              </a:buClr>
              <a:buSzPts val="1500"/>
              <a:buFont typeface="Arial"/>
              <a:buChar char="●"/>
            </a:pPr>
            <a:r>
              <a:rPr lang="en" sz="1500">
                <a:solidFill>
                  <a:schemeClr val="lt1"/>
                </a:solidFill>
                <a:latin typeface="Arial"/>
                <a:ea typeface="Arial"/>
                <a:cs typeface="Arial"/>
                <a:sym typeface="Arial"/>
              </a:rPr>
              <a:t>A knowledge repository is an online database that systematically captures, organizes, and categorizes knowledge-based information. Knowledge repositories are most often private databases that manage enterprise and proprietary information.</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Knowledge from all projects must be documented and collected.</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This knowledge should be organized into a repository that will support decision making for future projects.</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lang="en" sz="1500">
                <a:solidFill>
                  <a:schemeClr val="lt1"/>
                </a:solidFill>
                <a:latin typeface="Arial"/>
                <a:ea typeface="Arial"/>
                <a:cs typeface="Arial"/>
                <a:sym typeface="Arial"/>
              </a:rPr>
              <a:t>Organization should provide resources and funds for this activity.</a:t>
            </a:r>
            <a:endParaRPr sz="1500">
              <a:solidFill>
                <a:schemeClr val="lt1"/>
              </a:solidFill>
              <a:latin typeface="Arial"/>
              <a:ea typeface="Arial"/>
              <a:cs typeface="Arial"/>
              <a:sym typeface="Arial"/>
            </a:endParaRPr>
          </a:p>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2230925" y="0"/>
            <a:ext cx="6913075" cy="2280500"/>
          </a:xfrm>
          <a:prstGeom prst="rect">
            <a:avLst/>
          </a:prstGeom>
          <a:noFill/>
          <a:ln>
            <a:noFill/>
          </a:ln>
        </p:spPr>
      </p:pic>
      <p:pic>
        <p:nvPicPr>
          <p:cNvPr id="118" name="Google Shape;118;p21"/>
          <p:cNvPicPr preferRelativeResize="0"/>
          <p:nvPr/>
        </p:nvPicPr>
        <p:blipFill>
          <a:blip r:embed="rId4">
            <a:alphaModFix/>
          </a:blip>
          <a:stretch>
            <a:fillRect/>
          </a:stretch>
        </p:blipFill>
        <p:spPr>
          <a:xfrm>
            <a:off x="0" y="2124298"/>
            <a:ext cx="5463001" cy="294735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